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a518c949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7a518c9496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a518c949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7a518c9496_0_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a518c9496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7a518c9496_0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a518c949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7a518c9496_0_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a518c949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a518c94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a518c9496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7a518c9496_2_5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a518c94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a518c94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a518c9496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7a518c9496_0_6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a518c949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7a518c9496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a518c949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7a518c9496_0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a518c9496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7a518c9496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a518c9496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7a518c9496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a518c9496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7a518c9496_0_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a518c9496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7a518c9496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a518c949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7a518c949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a518c949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a518c949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0" name="Google Shape;140;p2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1" name="Google Shape;14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8" name="Google Shape;14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Relationship Id="rId4" Type="http://schemas.openxmlformats.org/officeDocument/2006/relationships/image" Target="../media/image6.gif"/><Relationship Id="rId5" Type="http://schemas.openxmlformats.org/officeDocument/2006/relationships/image" Target="../media/image20.png"/><Relationship Id="rId6" Type="http://schemas.openxmlformats.org/officeDocument/2006/relationships/image" Target="../media/image5.gif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Relationship Id="rId4" Type="http://schemas.openxmlformats.org/officeDocument/2006/relationships/image" Target="../media/image6.gif"/><Relationship Id="rId5" Type="http://schemas.openxmlformats.org/officeDocument/2006/relationships/image" Target="../media/image20.png"/><Relationship Id="rId6" Type="http://schemas.openxmlformats.org/officeDocument/2006/relationships/image" Target="../media/image5.gif"/><Relationship Id="rId7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gif"/><Relationship Id="rId4" Type="http://schemas.openxmlformats.org/officeDocument/2006/relationships/hyperlink" Target="https://www.eia.gov/state/print.php?sid=N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6"/>
          <p:cNvGrpSpPr/>
          <p:nvPr/>
        </p:nvGrpSpPr>
        <p:grpSpPr>
          <a:xfrm>
            <a:off x="0" y="3008"/>
            <a:ext cx="9144000" cy="5140493"/>
            <a:chOff x="0" y="4012"/>
            <a:chExt cx="12192001" cy="6853990"/>
          </a:xfrm>
        </p:grpSpPr>
        <p:pic>
          <p:nvPicPr>
            <p:cNvPr descr="4 Stocks to Play the Data-Center Boom | Barron's" id="168" name="Google Shape;168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6200" y="4012"/>
              <a:ext cx="10845801" cy="6853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4 Stocks to Play the Data-Center Boom | Barron's" id="169" name="Google Shape;169;p26"/>
            <p:cNvPicPr preferRelativeResize="0"/>
            <p:nvPr/>
          </p:nvPicPr>
          <p:blipFill rotWithShape="1">
            <a:blip r:embed="rId3">
              <a:alphaModFix/>
            </a:blip>
            <a:srcRect b="0" l="0" r="90544" t="0"/>
            <a:stretch/>
          </p:blipFill>
          <p:spPr>
            <a:xfrm>
              <a:off x="833437" y="4013"/>
              <a:ext cx="1025527" cy="6853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4 Stocks to Play the Data-Center Boom | Barron's" id="170" name="Google Shape;170;p26"/>
            <p:cNvPicPr preferRelativeResize="0"/>
            <p:nvPr/>
          </p:nvPicPr>
          <p:blipFill rotWithShape="1">
            <a:blip r:embed="rId3">
              <a:alphaModFix/>
            </a:blip>
            <a:srcRect b="0" l="0" r="90544" t="0"/>
            <a:stretch/>
          </p:blipFill>
          <p:spPr>
            <a:xfrm>
              <a:off x="0" y="4014"/>
              <a:ext cx="1025527" cy="6853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6"/>
          <p:cNvSpPr txBox="1"/>
          <p:nvPr/>
        </p:nvSpPr>
        <p:spPr>
          <a:xfrm>
            <a:off x="384572" y="917592"/>
            <a:ext cx="3017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Computing power on demand</a:t>
            </a:r>
            <a:endParaRPr b="1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314667" y="1695450"/>
            <a:ext cx="5009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Calibri"/>
              <a:buAutoNum type="arabicPeriod"/>
            </a:pPr>
            <a:r>
              <a:rPr b="0" i="0" lang="en" sz="15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Reducing the carbon footprint of the oil and gas industry, achieving so in an economically feasible manner.</a:t>
            </a:r>
            <a:endParaRPr sz="1100"/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Calibri"/>
              <a:buAutoNum type="arabicPeriod"/>
            </a:pPr>
            <a:r>
              <a:rPr b="0" i="0" lang="en" sz="15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Computing power on demand.</a:t>
            </a:r>
            <a:endParaRPr sz="1100"/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Calibri"/>
              <a:buAutoNum type="arabicPeriod"/>
            </a:pPr>
            <a:r>
              <a:rPr b="0" i="0" lang="en" sz="15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Providing a cost-effective solution for power intensive computing, such as:</a:t>
            </a:r>
            <a:endParaRPr sz="1100"/>
          </a:p>
          <a:p>
            <a:pPr indent="-209550" lvl="0" marL="558800" marR="0" rtl="0" algn="l"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" sz="15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558800" marR="0" rtl="0" algn="l"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" sz="15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558800" marR="0" rtl="0" algn="l"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" sz="15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Quantum computing</a:t>
            </a:r>
            <a:endParaRPr b="0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314667" y="1006301"/>
            <a:ext cx="457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Goal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ockchain Big Data Vector Design Images, Blue Blockchain Big Data  Financial Finance Bitcoin Element, Ladder, Blue, Blockchain PNG Image For  Free Download" id="237" name="Google Shape;2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4475" y="1381125"/>
            <a:ext cx="35814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6"/>
          <p:cNvGrpSpPr/>
          <p:nvPr/>
        </p:nvGrpSpPr>
        <p:grpSpPr>
          <a:xfrm>
            <a:off x="11002" y="1619729"/>
            <a:ext cx="1863450" cy="2103749"/>
            <a:chOff x="14669" y="2159638"/>
            <a:chExt cx="2484600" cy="2804998"/>
          </a:xfrm>
        </p:grpSpPr>
        <p:pic>
          <p:nvPicPr>
            <p:cNvPr descr="Free Oil Industry Animated GIF Icon pack 2 - Google Slides - PPT &amp; Google  Slides Download" id="243" name="Google Shape;243;p36"/>
            <p:cNvPicPr preferRelativeResize="0"/>
            <p:nvPr/>
          </p:nvPicPr>
          <p:blipFill rotWithShape="1">
            <a:blip r:embed="rId3">
              <a:alphaModFix/>
            </a:blip>
            <a:srcRect b="51884" l="39995" r="40152" t="2102"/>
            <a:stretch/>
          </p:blipFill>
          <p:spPr>
            <a:xfrm>
              <a:off x="437725" y="2159638"/>
              <a:ext cx="1638636" cy="2137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36"/>
            <p:cNvSpPr txBox="1"/>
            <p:nvPr/>
          </p:nvSpPr>
          <p:spPr>
            <a:xfrm>
              <a:off x="14669" y="4420736"/>
              <a:ext cx="24846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strike="noStrike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Waste gas from oil production</a:t>
              </a:r>
              <a:endParaRPr b="1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36"/>
          <p:cNvGrpSpPr/>
          <p:nvPr/>
        </p:nvGrpSpPr>
        <p:grpSpPr>
          <a:xfrm>
            <a:off x="4504018" y="1712908"/>
            <a:ext cx="2031828" cy="1725318"/>
            <a:chOff x="8861142" y="2334953"/>
            <a:chExt cx="2844900" cy="2415735"/>
          </a:xfrm>
        </p:grpSpPr>
        <p:sp>
          <p:nvSpPr>
            <p:cNvPr id="246" name="Google Shape;246;p36"/>
            <p:cNvSpPr txBox="1"/>
            <p:nvPr/>
          </p:nvSpPr>
          <p:spPr>
            <a:xfrm>
              <a:off x="8861142" y="2334953"/>
              <a:ext cx="28449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Energy incentive computing</a:t>
              </a:r>
              <a:endParaRPr b="1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Bitcoin Uses More Electricity Than Many Countries. How Is That Possible? -  The New York Times" id="247" name="Google Shape;247;p36"/>
            <p:cNvPicPr preferRelativeResize="0"/>
            <p:nvPr/>
          </p:nvPicPr>
          <p:blipFill rotWithShape="1">
            <a:blip r:embed="rId4">
              <a:alphaModFix/>
            </a:blip>
            <a:srcRect b="0" l="9307" r="7511" t="0"/>
            <a:stretch/>
          </p:blipFill>
          <p:spPr>
            <a:xfrm>
              <a:off x="9007171" y="2659422"/>
              <a:ext cx="2609280" cy="20912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36"/>
          <p:cNvGrpSpPr/>
          <p:nvPr/>
        </p:nvGrpSpPr>
        <p:grpSpPr>
          <a:xfrm>
            <a:off x="2419975" y="1712893"/>
            <a:ext cx="1350227" cy="1522633"/>
            <a:chOff x="3126569" y="2082885"/>
            <a:chExt cx="1967400" cy="2218612"/>
          </a:xfrm>
        </p:grpSpPr>
        <p:pic>
          <p:nvPicPr>
            <p:cNvPr descr="Electric generator - Free technology icons" id="249" name="Google Shape;249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62262" y="2605631"/>
              <a:ext cx="1695866" cy="16958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36"/>
            <p:cNvSpPr txBox="1"/>
            <p:nvPr/>
          </p:nvSpPr>
          <p:spPr>
            <a:xfrm>
              <a:off x="3126569" y="2082885"/>
              <a:ext cx="19674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Power generation </a:t>
              </a:r>
              <a:endParaRPr b="1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36"/>
          <p:cNvGrpSpPr/>
          <p:nvPr/>
        </p:nvGrpSpPr>
        <p:grpSpPr>
          <a:xfrm>
            <a:off x="6931536" y="1694767"/>
            <a:ext cx="2152890" cy="1848796"/>
            <a:chOff x="5730325" y="2273675"/>
            <a:chExt cx="2870520" cy="2465061"/>
          </a:xfrm>
        </p:grpSpPr>
        <p:sp>
          <p:nvSpPr>
            <p:cNvPr id="252" name="Google Shape;252;p36"/>
            <p:cNvSpPr txBox="1"/>
            <p:nvPr/>
          </p:nvSpPr>
          <p:spPr>
            <a:xfrm>
              <a:off x="6426179" y="4420736"/>
              <a:ext cx="147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Our solution</a:t>
              </a:r>
              <a:endParaRPr b="1" sz="11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Empowering Businesses with Cutting-Edge Web Development Solutions | CodSoft" id="253" name="Google Shape;253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30325" y="2273675"/>
              <a:ext cx="2870520" cy="19430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Up arrow png images | PNGWing" id="254" name="Google Shape;254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5020" y="2225914"/>
            <a:ext cx="910013" cy="910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 arrow png images | PNGWing" id="255" name="Google Shape;255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4442" y="2225914"/>
            <a:ext cx="910013" cy="910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 arrow png images | PNGWing" id="256" name="Google Shape;256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3403" y="2225914"/>
            <a:ext cx="910013" cy="91001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328294" y="802793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700"/>
              <a:buFont typeface="Arial"/>
              <a:buNone/>
            </a:pPr>
            <a:r>
              <a:rPr b="1" i="0" lang="en" sz="2700" u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Our solution</a:t>
            </a:r>
            <a:endParaRPr sz="1100"/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304799" y="1226344"/>
            <a:ext cx="2343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Advantages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304799" y="2054393"/>
            <a:ext cx="4600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1- Provide an additional stream of income for oil and gas companies.</a:t>
            </a:r>
            <a:endParaRPr b="0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" sz="210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2- Provide clean and affordable energy for power intensive computing projects.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529050" y="73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269" name="Google Shape;269;p38"/>
          <p:cNvGrpSpPr/>
          <p:nvPr/>
        </p:nvGrpSpPr>
        <p:grpSpPr>
          <a:xfrm>
            <a:off x="11002" y="1619729"/>
            <a:ext cx="1863450" cy="2103749"/>
            <a:chOff x="14669" y="2159638"/>
            <a:chExt cx="2484600" cy="2804998"/>
          </a:xfrm>
        </p:grpSpPr>
        <p:pic>
          <p:nvPicPr>
            <p:cNvPr descr="Free Oil Industry Animated GIF Icon pack 2 - Google Slides - PPT &amp; Google  Slides Download" id="270" name="Google Shape;270;p38"/>
            <p:cNvPicPr preferRelativeResize="0"/>
            <p:nvPr/>
          </p:nvPicPr>
          <p:blipFill rotWithShape="1">
            <a:blip r:embed="rId3">
              <a:alphaModFix/>
            </a:blip>
            <a:srcRect b="51884" l="39995" r="40152" t="2102"/>
            <a:stretch/>
          </p:blipFill>
          <p:spPr>
            <a:xfrm>
              <a:off x="437725" y="2159638"/>
              <a:ext cx="1638636" cy="2137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38"/>
            <p:cNvSpPr txBox="1"/>
            <p:nvPr/>
          </p:nvSpPr>
          <p:spPr>
            <a:xfrm>
              <a:off x="14669" y="4420736"/>
              <a:ext cx="24846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Waste gas from oil production</a:t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38"/>
          <p:cNvGrpSpPr/>
          <p:nvPr/>
        </p:nvGrpSpPr>
        <p:grpSpPr>
          <a:xfrm>
            <a:off x="4315514" y="1709095"/>
            <a:ext cx="2031828" cy="1725318"/>
            <a:chOff x="8861142" y="2334953"/>
            <a:chExt cx="2844900" cy="2415735"/>
          </a:xfrm>
        </p:grpSpPr>
        <p:sp>
          <p:nvSpPr>
            <p:cNvPr id="273" name="Google Shape;273;p38"/>
            <p:cNvSpPr txBox="1"/>
            <p:nvPr/>
          </p:nvSpPr>
          <p:spPr>
            <a:xfrm>
              <a:off x="8861142" y="2334953"/>
              <a:ext cx="28449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power intensive computing</a:t>
              </a:r>
              <a:endParaRPr b="1" i="0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Bitcoin Uses More Electricity Than Many Countries. How Is That Possible? -  The New York Times" id="274" name="Google Shape;274;p38"/>
            <p:cNvPicPr preferRelativeResize="0"/>
            <p:nvPr/>
          </p:nvPicPr>
          <p:blipFill rotWithShape="1">
            <a:blip r:embed="rId4">
              <a:alphaModFix/>
            </a:blip>
            <a:srcRect b="0" l="9307" r="7511" t="0"/>
            <a:stretch/>
          </p:blipFill>
          <p:spPr>
            <a:xfrm>
              <a:off x="9007171" y="2659422"/>
              <a:ext cx="2609280" cy="20912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38"/>
          <p:cNvGrpSpPr/>
          <p:nvPr/>
        </p:nvGrpSpPr>
        <p:grpSpPr>
          <a:xfrm>
            <a:off x="2419975" y="1712893"/>
            <a:ext cx="1350227" cy="1522633"/>
            <a:chOff x="3126569" y="2082885"/>
            <a:chExt cx="1967400" cy="2218612"/>
          </a:xfrm>
        </p:grpSpPr>
        <p:pic>
          <p:nvPicPr>
            <p:cNvPr descr="Electric generator - Free technology icons" id="276" name="Google Shape;276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62262" y="2605631"/>
              <a:ext cx="1695866" cy="16958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8"/>
            <p:cNvSpPr txBox="1"/>
            <p:nvPr/>
          </p:nvSpPr>
          <p:spPr>
            <a:xfrm>
              <a:off x="3126569" y="2082885"/>
              <a:ext cx="19674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Power generation </a:t>
              </a:r>
              <a:endParaRPr b="1" i="0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38"/>
          <p:cNvGrpSpPr/>
          <p:nvPr/>
        </p:nvGrpSpPr>
        <p:grpSpPr>
          <a:xfrm>
            <a:off x="6892669" y="1712906"/>
            <a:ext cx="2152890" cy="1848796"/>
            <a:chOff x="5730325" y="2273675"/>
            <a:chExt cx="2870520" cy="2465061"/>
          </a:xfrm>
        </p:grpSpPr>
        <p:sp>
          <p:nvSpPr>
            <p:cNvPr id="279" name="Google Shape;279;p38"/>
            <p:cNvSpPr txBox="1"/>
            <p:nvPr/>
          </p:nvSpPr>
          <p:spPr>
            <a:xfrm>
              <a:off x="6426179" y="4420736"/>
              <a:ext cx="147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“our app”</a:t>
              </a:r>
              <a:endParaRPr b="1" i="0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Empowering Businesses with Cutting-Edge Web Development Solutions | CodSoft" id="280" name="Google Shape;280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30325" y="2273675"/>
              <a:ext cx="2870520" cy="19430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Up arrow png images | PNGWing" id="281" name="Google Shape;281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9970" y="2225914"/>
            <a:ext cx="910013" cy="910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 arrow png images | PNGWing" id="282" name="Google Shape;28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4442" y="2225914"/>
            <a:ext cx="910013" cy="910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 arrow png images | PNGWing" id="283" name="Google Shape;283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23923" y="2225914"/>
            <a:ext cx="910013" cy="91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39"/>
          <p:cNvGrpSpPr/>
          <p:nvPr/>
        </p:nvGrpSpPr>
        <p:grpSpPr>
          <a:xfrm>
            <a:off x="-102675" y="-4"/>
            <a:ext cx="9277350" cy="5654332"/>
            <a:chOff x="-266700" y="-129739"/>
            <a:chExt cx="12369801" cy="7539110"/>
          </a:xfrm>
        </p:grpSpPr>
        <p:pic>
          <p:nvPicPr>
            <p:cNvPr descr="430+ Abu Dhabi City Illustrations, Royalty-Free Vector Graphics &amp; Clip Art  - iStock | Abu dhabi city view, Abu dhabi city night" id="289" name="Google Shape;289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66700" y="-129739"/>
              <a:ext cx="12369801" cy="7539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39"/>
            <p:cNvSpPr/>
            <p:nvPr/>
          </p:nvSpPr>
          <p:spPr>
            <a:xfrm>
              <a:off x="3873500" y="0"/>
              <a:ext cx="3873600" cy="1714500"/>
            </a:xfrm>
            <a:prstGeom prst="rect">
              <a:avLst/>
            </a:prstGeom>
            <a:solidFill>
              <a:srgbClr val="EFF8F7"/>
            </a:solidFill>
            <a:ln cap="flat" cmpd="sng" w="12700">
              <a:solidFill>
                <a:srgbClr val="EFF8F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39"/>
          <p:cNvSpPr txBox="1"/>
          <p:nvPr/>
        </p:nvSpPr>
        <p:spPr>
          <a:xfrm>
            <a:off x="0" y="154725"/>
            <a:ext cx="9072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The UAE has succeeded in reducing flaring of natural gas from the oil and gas industry since the 1990s and its policy is shifting from minimal flaring to zero-tolerance.</a:t>
            </a:r>
            <a:endParaRPr b="1" sz="16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63"/>
            <a:ext cx="9144003" cy="5054376"/>
          </a:xfrm>
          <a:prstGeom prst="rect">
            <a:avLst/>
          </a:prstGeom>
          <a:noFill/>
          <a:ln cap="flat" cmpd="sng" w="9525">
            <a:solidFill>
              <a:srgbClr val="FFF1E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40"/>
          <p:cNvSpPr/>
          <p:nvPr/>
        </p:nvSpPr>
        <p:spPr>
          <a:xfrm>
            <a:off x="5536725" y="1772150"/>
            <a:ext cx="1290000" cy="2590200"/>
          </a:xfrm>
          <a:prstGeom prst="rect">
            <a:avLst/>
          </a:prstGeom>
          <a:solidFill>
            <a:srgbClr val="FFF1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center GIFs - Get the best GIF on GIPHY" id="304" name="Google Shape;30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" y="-852487"/>
            <a:ext cx="9131300" cy="6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161462" y="4805252"/>
            <a:ext cx="45708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https://www.eia.gov/state/print.php?sid=NY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E4C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 - dtm Datentechnik Moll GmbH"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5431" y="1826359"/>
            <a:ext cx="5528569" cy="331714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154803" y="870868"/>
            <a:ext cx="46005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intensive data centers require a consistent energy source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154804" y="2122951"/>
            <a:ext cx="3726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635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2020, data centers worldwide consumed an estimated </a:t>
            </a:r>
            <a:r>
              <a:rPr b="1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 TWh.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154828" y="3658326"/>
            <a:ext cx="3726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635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813 TWh could power the world's data centers for a little over 4 years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/>
        </p:nvSpPr>
        <p:spPr>
          <a:xfrm>
            <a:off x="2287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14073" l="12858" r="23198" t="12591"/>
          <a:stretch/>
        </p:blipFill>
        <p:spPr>
          <a:xfrm>
            <a:off x="104529" y="0"/>
            <a:ext cx="90394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-1" y="0"/>
            <a:ext cx="5542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218644" y="1648632"/>
            <a:ext cx="32580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None/>
            </a:pPr>
            <a:r>
              <a:rPr b="0" i="0" lang="en" sz="1100" u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Around </a:t>
            </a:r>
            <a:endParaRPr sz="11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02124"/>
              </a:buClr>
              <a:buSzPts val="4700"/>
              <a:buNone/>
            </a:pPr>
            <a:r>
              <a:rPr b="1" i="0" lang="en" sz="4700" u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140 billion</a:t>
            </a:r>
            <a:endParaRPr sz="11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02124"/>
              </a:buClr>
              <a:buSzPts val="2100"/>
              <a:buNone/>
            </a:pPr>
            <a:r>
              <a:rPr b="0" i="0" lang="en" sz="1100" u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cubic meters of natural gas is flared globally </a:t>
            </a:r>
            <a:r>
              <a:rPr b="1" i="0" lang="en" sz="1100" u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each year.</a:t>
            </a:r>
            <a:endParaRPr sz="1100"/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Oil Industry Animated GIF Icon pack 2 - Google Slides - PPT &amp; Google  Slides Download" id="192" name="Google Shape;192;p29"/>
          <p:cNvPicPr preferRelativeResize="0"/>
          <p:nvPr/>
        </p:nvPicPr>
        <p:blipFill rotWithShape="1">
          <a:blip r:embed="rId3">
            <a:alphaModFix/>
          </a:blip>
          <a:srcRect b="49997" l="38276" r="37456" t="4829"/>
          <a:stretch/>
        </p:blipFill>
        <p:spPr>
          <a:xfrm>
            <a:off x="6778156" y="2665265"/>
            <a:ext cx="2365845" cy="247823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719872" y="2144710"/>
            <a:ext cx="6557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Gas flaring </a:t>
            </a:r>
            <a:r>
              <a:rPr b="0" i="0" lang="en" sz="2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is the burning of natural gas, most notably, Methane (CH4) associated with oil extraction.</a:t>
            </a:r>
            <a:endParaRPr sz="1100"/>
          </a:p>
        </p:txBody>
      </p:sp>
      <p:sp>
        <p:nvSpPr>
          <p:cNvPr id="194" name="Google Shape;194;p29"/>
          <p:cNvSpPr txBox="1"/>
          <p:nvPr/>
        </p:nvSpPr>
        <p:spPr>
          <a:xfrm>
            <a:off x="719872" y="1198268"/>
            <a:ext cx="5414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Since oil production mostly happen in stranded locations, the norm in the industry has been burning the gas.</a:t>
            </a:r>
            <a:endParaRPr sz="11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0+ Methane Emissions Reduction Stock Photos, Pictures &amp; Royalty-Free  Images - iStock" id="199" name="Google Shape;199;p30"/>
          <p:cNvPicPr preferRelativeResize="0"/>
          <p:nvPr/>
        </p:nvPicPr>
        <p:blipFill rotWithShape="1">
          <a:blip r:embed="rId3">
            <a:alphaModFix/>
          </a:blip>
          <a:srcRect b="20928" l="18330" r="18152" t="24441"/>
          <a:stretch/>
        </p:blipFill>
        <p:spPr>
          <a:xfrm>
            <a:off x="5410200" y="1285875"/>
            <a:ext cx="3267075" cy="280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552450" y="1983128"/>
            <a:ext cx="48576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Methane has a Global Warming Potential (GWP) that is </a:t>
            </a:r>
            <a:r>
              <a:rPr b="1" i="0" lang="en" sz="3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34x</a:t>
            </a:r>
            <a:r>
              <a:rPr b="0" i="0" lang="en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that of CO2. Making this issue a major sustainability concern.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7E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/>
        </p:nvSpPr>
        <p:spPr>
          <a:xfrm>
            <a:off x="467276" y="366500"/>
            <a:ext cx="521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Existing Flare Solutions</a:t>
            </a:r>
            <a:endParaRPr b="1" i="0" sz="2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467273" y="1051689"/>
            <a:ext cx="39822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Calibri"/>
              <a:buAutoNum type="arabicPeriod"/>
            </a:pPr>
            <a:r>
              <a:rPr b="1" i="0" lang="en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On-site power generation</a:t>
            </a:r>
            <a:r>
              <a:rPr b="1" i="0" lang="en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Gas turbines combust the natural gas to produce hot gases that spin a turbine, generating electricity.</a:t>
            </a:r>
            <a:endParaRPr sz="1100"/>
          </a:p>
          <a:p>
            <a:pPr indent="0" lvl="0" marL="0" marR="0" rtl="0" algn="just">
              <a:spcBef>
                <a:spcPts val="90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Advantages: 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Provides a reliable and continuous power source.</a:t>
            </a:r>
            <a:endParaRPr sz="1100"/>
          </a:p>
        </p:txBody>
      </p:sp>
      <p:pic>
        <p:nvPicPr>
          <p:cNvPr descr="Best Electricity Generation GIFs | Gfycat"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2543"/>
          <a:stretch/>
        </p:blipFill>
        <p:spPr>
          <a:xfrm>
            <a:off x="5226173" y="2995764"/>
            <a:ext cx="3917827" cy="2147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67273" y="2926438"/>
            <a:ext cx="4572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Challenges: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Since oil extraction is mostly done in remote locations, building new transmission lines costs 300,000$ to 3 million $ per mile.</a:t>
            </a:r>
            <a:endParaRPr sz="1100"/>
          </a:p>
          <a:p>
            <a:pPr indent="-88900" lvl="0" marL="0" marR="0" rtl="0" algn="l"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average cost of storing electricity in lithium -ion batteries is 132$ per kilowatt/hour. An 8 MW transformer is usually installed on smaller scale production sites. 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/>
        </p:nvSpPr>
        <p:spPr>
          <a:xfrm>
            <a:off x="384576" y="1001600"/>
            <a:ext cx="549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Computing power on demand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384572" y="609190"/>
            <a:ext cx="407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solution: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384571" y="1607325"/>
            <a:ext cx="6444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on-site power generation + Modular data centers.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6509" y="2021860"/>
            <a:ext cx="4492227" cy="301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b="0" l="0" r="0" t="21321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